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76" r:id="rId19"/>
    <p:sldId id="277" r:id="rId20"/>
    <p:sldId id="278" r:id="rId21"/>
    <p:sldId id="262" r:id="rId22"/>
    <p:sldId id="279" r:id="rId23"/>
    <p:sldId id="287" r:id="rId24"/>
    <p:sldId id="282" r:id="rId25"/>
    <p:sldId id="283" r:id="rId26"/>
    <p:sldId id="284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2023-03-07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IV1: Two Stage Least Squares (2SLS)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892F-F79E-28CB-BFC8-235C506D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Instruments make endogenous variables mediators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can be the size of the 2000s housing boom and bust</a:t>
                </a:r>
              </a:p>
              <a:p>
                <a:r>
                  <a:rPr lang="en-US" dirty="0"/>
                  <a:t>Young men on the community college margin more likely to join construction industry instead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Even 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disproportionately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for men, can identify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 IV estimation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3882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22557-352B-8481-388B-B14703CA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14962"/>
            <a:ext cx="5181600" cy="3832839"/>
          </a:xfrm>
        </p:spPr>
      </p:pic>
    </p:spTree>
    <p:extLst>
      <p:ext uri="{BB962C8B-B14F-4D97-AF65-F5344CB8AC3E}">
        <p14:creationId xmlns:p14="http://schemas.microsoft.com/office/powerpoint/2010/main" val="70671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8F38-7552-74A9-EE1F-43C636E2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 Instrument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C9D6A-1195-6D24-BAFF-3B18AAF74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Random</a:t>
                </a:r>
                <a:r>
                  <a:rPr lang="en-US" dirty="0"/>
                  <a:t>: “as good as randomly assigned”</a:t>
                </a:r>
              </a:p>
              <a:p>
                <a:pPr lvl="1"/>
                <a:r>
                  <a:rPr lang="en-US" dirty="0"/>
                  <a:t>From the individual’s perspective, the 2000s housing bubble was exogenous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Inclusion restriction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endogenously predicts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u="sng" dirty="0"/>
              </a:p>
              <a:p>
                <a:pPr lvl="1"/>
                <a:r>
                  <a:rPr lang="en-US" dirty="0"/>
                  <a:t>Young male high school graduates were more likely to enter the construction industry than to attend community college in harder hit local labor markets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Exclusion restriction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E84A27"/>
                    </a:solidFill>
                  </a:rPr>
                  <a:t>only through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Harder hit local labor markets had similar aggregate wage trajectories to similar but less bubble-affected local labor markets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C9D6A-1195-6D24-BAFF-3B18AAF74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D3F5-BB84-5E02-F8D3-A6C65035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Identifying/Defending Valid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4A2E39-4CE6-5F61-7AF9-E7C0C54E25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Random</a:t>
                </a:r>
                <a:endParaRPr lang="en-US" dirty="0"/>
              </a:p>
              <a:p>
                <a:pPr lvl="1"/>
                <a:r>
                  <a:rPr lang="en-US" dirty="0"/>
                  <a:t>“as good as randomly assigned”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Inclusion restriction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endogenously predicts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u="sng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u="sng" dirty="0"/>
                  <a:t>Exclusion restriction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E84A27"/>
                    </a:solidFill>
                  </a:rPr>
                  <a:t>only through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Only the inclusion restriction is testable!</a:t>
                </a:r>
              </a:p>
              <a:p>
                <a:pPr marL="0" indent="0">
                  <a:buNone/>
                </a:pPr>
                <a:r>
                  <a:rPr lang="en-US" sz="2600" dirty="0"/>
                  <a:t>(coming soon to a lecture near you)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4A2E39-4CE6-5F61-7AF9-E7C0C54E2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0124F-EF59-F099-0AC7-15D1A6B2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395404" cy="4576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Determining if an instrument is random is generally straightforward</a:t>
            </a:r>
          </a:p>
          <a:p>
            <a:r>
              <a:rPr lang="en-US" dirty="0"/>
              <a:t>Can be literally randomly assigned or be exogenous to unit of observation (individual, city, etc.)</a:t>
            </a:r>
          </a:p>
          <a:p>
            <a:pPr marL="0" indent="0">
              <a:buNone/>
            </a:pPr>
            <a:r>
              <a:rPr lang="en-US" dirty="0"/>
              <a:t>A valid exclusion restriction requires</a:t>
            </a:r>
          </a:p>
          <a:p>
            <a:r>
              <a:rPr lang="en-US" dirty="0"/>
              <a:t>A compelling story</a:t>
            </a:r>
          </a:p>
          <a:p>
            <a:r>
              <a:rPr lang="en-US" dirty="0"/>
              <a:t>Tests to rule out possible violations</a:t>
            </a:r>
          </a:p>
          <a:p>
            <a:pPr lvl="1"/>
            <a:r>
              <a:rPr lang="en-US" dirty="0"/>
              <a:t>E.g. 2000s bubble local labor market wage trends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1F2C-38EA-36ED-9B66-F5DB3A82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causal paths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3685-99A7-5C82-6478-B5F6DD0E3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7695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First stage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“Instrument on treatment”</a:t>
                </a:r>
              </a:p>
              <a:p>
                <a:r>
                  <a:rPr lang="en-US" dirty="0"/>
                  <a:t>Used for the inclusion restriction test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u="sng" dirty="0"/>
                  <a:t>Reduced form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“Instrument operates through treatment”</a:t>
                </a:r>
              </a:p>
              <a:p>
                <a:pPr marL="0" indent="0">
                  <a:buNone/>
                </a:pPr>
                <a:r>
                  <a:rPr lang="en-US" u="sng" dirty="0"/>
                  <a:t>Structural Equation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“effect of interest”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E84A27"/>
                    </a:solidFill>
                  </a:rPr>
                  <a:t>structural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residual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03685-99A7-5C82-6478-B5F6DD0E3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769528"/>
              </a:xfrm>
              <a:blipFill>
                <a:blip r:embed="rId2"/>
                <a:stretch>
                  <a:fillRect l="-1043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5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4AE0-B8A1-0ADC-40F8-AEED0B47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Indirect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7DB3A-5DDB-8B9E-5010-9226DD3B27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411680" cy="45767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First stage: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(3)</a:t>
                </a:r>
              </a:p>
              <a:p>
                <a:pPr marL="0" indent="0">
                  <a:buNone/>
                </a:pPr>
                <a:r>
                  <a:rPr lang="en-US" dirty="0"/>
                  <a:t>Reduced from: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(4)</a:t>
                </a:r>
              </a:p>
              <a:p>
                <a:pPr marL="0" indent="0">
                  <a:buNone/>
                </a:pPr>
                <a:r>
                  <a:rPr lang="en-US" dirty="0"/>
                  <a:t>Structural eqn.: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(5)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(3) into (5)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reduced form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77DB3A-5DDB-8B9E-5010-9226DD3B2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411680" cy="4576763"/>
              </a:xfrm>
              <a:blipFill>
                <a:blip r:embed="rId2"/>
                <a:stretch>
                  <a:fillRect l="-2029" t="-2133" r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0EE94F-5CE9-B1E9-6EA2-85690A18F4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47533" y="1143000"/>
                <a:ext cx="5411681" cy="48849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Then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 </a:t>
                </a:r>
                <a:r>
                  <a:rPr lang="en-US" b="1" dirty="0"/>
                  <a:t>strong</a:t>
                </a:r>
                <a:r>
                  <a:rPr lang="en-US" dirty="0"/>
                  <a:t> first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≈0,</m:t>
                    </m:r>
                  </m:oMath>
                </a14:m>
                <a:r>
                  <a:rPr lang="en-US" dirty="0"/>
                  <a:t> dividing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0EE94F-5CE9-B1E9-6EA2-85690A18F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47533" y="1143000"/>
                <a:ext cx="5411681" cy="4884938"/>
              </a:xfrm>
              <a:blipFill>
                <a:blip r:embed="rId3"/>
                <a:stretch>
                  <a:fillRect l="-2027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EC06-3CA2-3892-5DD3-7E7BA399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6" name="Picture 2" descr="Explosion Nuke GIF - Explosion Nuke Boom - Discover &amp; Share GIFs |  Explosion, Joker pics, Gif">
            <a:extLst>
              <a:ext uri="{FF2B5EF4-FFF2-40B4-BE49-F238E27FC236}">
                <a16:creationId xmlns:a16="http://schemas.microsoft.com/office/drawing/2014/main" id="{6173DFA6-4ACD-D882-499C-3E734B888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32" y="342900"/>
            <a:ext cx="9038335" cy="51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6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F484-6E16-A86E-DF72-45B2F42F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valid inclusion restriction requires 1</a:t>
            </a:r>
            <a:r>
              <a:rPr lang="en-US" baseline="30000" dirty="0"/>
              <a:t>st</a:t>
            </a:r>
            <a:r>
              <a:rPr lang="en-US" dirty="0"/>
              <a:t> stage F-test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96C5B-FBAB-DA5B-2193-6969E0AC5C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problem of weak instruments</a:t>
                </a:r>
              </a:p>
              <a:p>
                <a:r>
                  <a:rPr lang="en-US" dirty="0"/>
                  <a:t>IV estimates are </a:t>
                </a:r>
                <a:r>
                  <a:rPr lang="en-US" dirty="0">
                    <a:solidFill>
                      <a:srgbClr val="E84A27"/>
                    </a:solidFill>
                  </a:rPr>
                  <a:t>biased</a:t>
                </a:r>
                <a:r>
                  <a:rPr lang="en-US" dirty="0"/>
                  <a:t> towards OLS estimates in </a:t>
                </a:r>
                <a:r>
                  <a:rPr lang="en-US" dirty="0">
                    <a:solidFill>
                      <a:srgbClr val="E84A27"/>
                    </a:solidFill>
                  </a:rPr>
                  <a:t>finite samples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Recall:</a:t>
                </a:r>
              </a:p>
              <a:p>
                <a:r>
                  <a:rPr lang="en-US" dirty="0"/>
                  <a:t>Str. eqn.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 finite sample bias is:</a:t>
                </a:r>
                <a:r>
                  <a:rPr lang="en-US" b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96C5B-FBAB-DA5B-2193-6969E0AC5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9009A4-F1B3-AD1E-B1DD-F9EEAC5534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𝐵𝑖𝑎𝑠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 first stage rule of thumb:</a:t>
                </a:r>
              </a:p>
              <a:p>
                <a:r>
                  <a:rPr lang="en-US" dirty="0"/>
                  <a:t>F-stat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rule of thumb is a minimum</a:t>
                </a:r>
              </a:p>
              <a:p>
                <a:r>
                  <a:rPr lang="en-US" dirty="0"/>
                  <a:t>You really want 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9009A4-F1B3-AD1E-B1DD-F9EEAC553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C663-8867-511B-C412-158B7726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Stage Least Squares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FBDA5-50A6-101C-E723-8DF3DB66A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stages for the price of one!</a:t>
            </a:r>
          </a:p>
        </p:txBody>
      </p:sp>
    </p:spTree>
    <p:extLst>
      <p:ext uri="{BB962C8B-B14F-4D97-AF65-F5344CB8AC3E}">
        <p14:creationId xmlns:p14="http://schemas.microsoft.com/office/powerpoint/2010/main" val="355178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66FC-0539-BB13-7E77-15CAE7CC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IV coefficient statistical significance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6276B-114F-3194-596F-94590463DC1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8849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Indirect least squares procedure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the first stage: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the structural eqn.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Requires </a:t>
                </a:r>
                <a:r>
                  <a:rPr lang="en-US" b="1" dirty="0"/>
                  <a:t>two </a:t>
                </a:r>
                <a:r>
                  <a:rPr lang="en-US" dirty="0"/>
                  <a:t>regressions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sets of residuals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too</a:t>
                </a:r>
                <a:r>
                  <a:rPr lang="en-US" dirty="0"/>
                  <a:t> large!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76276B-114F-3194-596F-94590463D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181600" cy="4884938"/>
              </a:xfrm>
              <a:blipFill>
                <a:blip r:embed="rId2"/>
                <a:stretch>
                  <a:fillRect l="-247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4A33B6-207B-867A-D8AD-BC86B44CA2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Instead, estimate with two-stage least squares (2SLS)</a:t>
                </a:r>
              </a:p>
              <a:p>
                <a:pPr marL="0" indent="0">
                  <a:buNone/>
                </a:pPr>
                <a:r>
                  <a:rPr lang="en-US" dirty="0"/>
                  <a:t>2SLS procedure </a:t>
                </a:r>
                <a:r>
                  <a:rPr lang="en-US" b="1" dirty="0">
                    <a:solidFill>
                      <a:srgbClr val="E84A27"/>
                    </a:solidFill>
                  </a:rPr>
                  <a:t>intuition</a:t>
                </a:r>
              </a:p>
              <a:p>
                <a:r>
                  <a:rPr lang="en-US" dirty="0"/>
                  <a:t>“plug in first stage into structural equation and then estimate”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Only estimate </a:t>
                </a:r>
                <a:r>
                  <a:rPr lang="en-US" b="1" dirty="0"/>
                  <a:t>one</a:t>
                </a:r>
                <a:r>
                  <a:rPr lang="en-US" dirty="0"/>
                  <a:t> regression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smaller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bigger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4A33B6-207B-867A-D8AD-BC86B44CA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1AEB-23E6-B21F-554A-40B85E84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forms with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AA36A-AE1E-DDAA-BB69-A5542BD3C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First stage: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Reduced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Structural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“Simply add covariates on to all base formulae.”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AA36A-AE1E-DDAA-BB69-A5542BD3C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40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0EF9-7FF1-8409-C71A-70209D1B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CB8C-4F7E-28FD-C625-CF678CC0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time: Ch 7.8.3 and 7.8.4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r>
              <a:rPr lang="en-US" dirty="0"/>
              <a:t>Omitted variable bias</a:t>
            </a:r>
          </a:p>
          <a:p>
            <a:r>
              <a:rPr lang="en-US" dirty="0"/>
              <a:t>Instrumental variables (IV) and validation</a:t>
            </a:r>
          </a:p>
          <a:p>
            <a:r>
              <a:rPr lang="en-US" dirty="0"/>
              <a:t>Three causal equations of IV estimation</a:t>
            </a:r>
          </a:p>
          <a:p>
            <a:r>
              <a:rPr lang="en-US" dirty="0"/>
              <a:t>Weak instruments</a:t>
            </a:r>
          </a:p>
          <a:p>
            <a:r>
              <a:rPr lang="en-US" dirty="0"/>
              <a:t>Overidentification</a:t>
            </a:r>
          </a:p>
          <a:p>
            <a:r>
              <a:rPr lang="en-US" dirty="0"/>
              <a:t>Code: conclude Thornton (2008)</a:t>
            </a:r>
          </a:p>
        </p:txBody>
      </p:sp>
    </p:spTree>
    <p:extLst>
      <p:ext uri="{BB962C8B-B14F-4D97-AF65-F5344CB8AC3E}">
        <p14:creationId xmlns:p14="http://schemas.microsoft.com/office/powerpoint/2010/main" val="283498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CD46-EE7A-55C4-8E88-E98142AB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endogenous variables and multiple IVs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8A47-2BA7-3961-C13D-5D712BEFEF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You can estimate 2SLS with multiple endogenous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Causal estimates require:</a:t>
            </a:r>
          </a:p>
          <a:p>
            <a:r>
              <a:rPr lang="en-US" dirty="0">
                <a:solidFill>
                  <a:srgbClr val="E84A27"/>
                </a:solidFill>
              </a:rPr>
              <a:t>Each endogenous </a:t>
            </a:r>
            <a:r>
              <a:rPr lang="en-US" dirty="0"/>
              <a:t>variable to have a </a:t>
            </a:r>
            <a:r>
              <a:rPr lang="en-US" dirty="0">
                <a:solidFill>
                  <a:srgbClr val="E84A27"/>
                </a:solidFill>
              </a:rPr>
              <a:t>separate valid instrument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 good as randomly assigned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Inclusion restriction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Exclusion restriction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98CCEC-7571-DABB-7DD2-F38DC5C17B6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315505" cy="475446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/>
                  <a:t>Just-identified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One instrument per endogenous</a:t>
                </a:r>
              </a:p>
              <a:p>
                <a:pPr marL="0" indent="0">
                  <a:buNone/>
                </a:pPr>
                <a:r>
                  <a:rPr lang="en-US" u="sng" dirty="0"/>
                  <a:t>Over-identified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instruments per endogenous</a:t>
                </a:r>
              </a:p>
              <a:p>
                <a:pPr marL="0" indent="0">
                  <a:buNone/>
                </a:pPr>
                <a:r>
                  <a:rPr lang="en-US" b="1" dirty="0"/>
                  <a:t>Caution: </a:t>
                </a:r>
                <a:r>
                  <a:rPr lang="en-US" dirty="0"/>
                  <a:t>the chance of an instrument being weak increases with the more you add</a:t>
                </a:r>
              </a:p>
              <a:p>
                <a:r>
                  <a:rPr lang="en-US" dirty="0"/>
                  <a:t>Risk increasing finite sample bias towards OLS estimate</a:t>
                </a:r>
              </a:p>
              <a:p>
                <a:pPr marL="0" indent="0">
                  <a:buNone/>
                </a:pPr>
                <a:r>
                  <a:rPr lang="en-US" b="1" dirty="0"/>
                  <a:t>Advice:</a:t>
                </a:r>
                <a:r>
                  <a:rPr lang="en-US" dirty="0"/>
                  <a:t> only include the instrument with the strongest first stage</a:t>
                </a:r>
                <a:endParaRPr lang="en-US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798CCEC-7571-DABB-7DD2-F38DC5C17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315505" cy="4754461"/>
              </a:xfrm>
              <a:blipFill>
                <a:blip r:embed="rId2"/>
                <a:stretch>
                  <a:fillRect l="-1950" t="-2696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3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C530-4F0E-C0A0-292F-C99681E8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48237-37B2-B711-7AAB-2A827EB5E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instruments tests, over-identification tests, and other types of endogeneity</a:t>
            </a:r>
          </a:p>
        </p:txBody>
      </p:sp>
    </p:spTree>
    <p:extLst>
      <p:ext uri="{BB962C8B-B14F-4D97-AF65-F5344CB8AC3E}">
        <p14:creationId xmlns:p14="http://schemas.microsoft.com/office/powerpoint/2010/main" val="271583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8B3A-C5B3-A1CE-7B6C-9E242B65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Tests for weak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11F0E-D63D-DF72-C3DD-7FF6CB8D3B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first stage F-stat is an </a:t>
                </a:r>
                <a:r>
                  <a:rPr lang="en-US" b="1" dirty="0">
                    <a:solidFill>
                      <a:srgbClr val="E84A27"/>
                    </a:solidFill>
                  </a:rPr>
                  <a:t>informal </a:t>
                </a:r>
                <a:r>
                  <a:rPr lang="en-US" dirty="0"/>
                  <a:t>test for the inclusion restriction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Formal weak instrument test: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weak instrument</a:t>
                </a:r>
              </a:p>
              <a:p>
                <a:r>
                  <a:rPr lang="en-US" dirty="0"/>
                  <a:t>Test statistic for p-value also follows an F distribution </a:t>
                </a:r>
              </a:p>
              <a:p>
                <a:pPr lvl="1"/>
                <a:r>
                  <a:rPr lang="en-US" dirty="0"/>
                  <a:t>Not to be confusing…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11F0E-D63D-DF72-C3DD-7FF6CB8D3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67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B688A-EE1D-5818-2732-59903FCF8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698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Classic</a:t>
            </a:r>
            <a:r>
              <a:rPr lang="en-US" dirty="0"/>
              <a:t>: Wald test</a:t>
            </a:r>
          </a:p>
          <a:p>
            <a:pPr marL="0" indent="0">
              <a:buNone/>
            </a:pPr>
            <a:r>
              <a:rPr lang="en-US" b="1" dirty="0"/>
              <a:t>Modern</a:t>
            </a:r>
            <a:r>
              <a:rPr lang="en-US" dirty="0"/>
              <a:t>: Cragg-Donald test</a:t>
            </a:r>
          </a:p>
          <a:p>
            <a:r>
              <a:rPr lang="en-US" dirty="0"/>
              <a:t>The F that </a:t>
            </a:r>
            <a:r>
              <a:rPr lang="en-US" sz="2600" dirty="0" err="1">
                <a:latin typeface="Lucida Console" panose="020B0609040504020204" pitchFamily="49" charset="0"/>
              </a:rPr>
              <a:t>feols</a:t>
            </a:r>
            <a:r>
              <a:rPr lang="en-US" sz="2600" dirty="0">
                <a:latin typeface="Lucida Console" panose="020B0609040504020204" pitchFamily="49" charset="0"/>
              </a:rPr>
              <a:t>()</a:t>
            </a:r>
            <a:r>
              <a:rPr lang="en-US" dirty="0"/>
              <a:t> reports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 important reminder about hypothesis testing: </a:t>
            </a:r>
          </a:p>
          <a:p>
            <a:r>
              <a:rPr lang="en-US" dirty="0"/>
              <a:t>You can only reject the null hypothesis; you can never accept it</a:t>
            </a:r>
          </a:p>
          <a:p>
            <a:r>
              <a:rPr lang="en-US" dirty="0"/>
              <a:t>This is why the null of the test is presence of weak instruments</a:t>
            </a:r>
          </a:p>
        </p:txBody>
      </p:sp>
    </p:spTree>
    <p:extLst>
      <p:ext uri="{BB962C8B-B14F-4D97-AF65-F5344CB8AC3E}">
        <p14:creationId xmlns:p14="http://schemas.microsoft.com/office/powerpoint/2010/main" val="38335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12A6-21B4-6290-DDED-DD7E0C0C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Over-identification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A5371-4C13-CCE3-A910-AB1BBD85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/>
                  <a:t>Sargan</a:t>
                </a:r>
                <a:r>
                  <a:rPr lang="en-US" dirty="0"/>
                  <a:t>-Hansen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model </a:t>
                </a:r>
                <a:r>
                  <a:rPr lang="en-US" b="1" dirty="0">
                    <a:solidFill>
                      <a:srgbClr val="E84A27"/>
                    </a:solidFill>
                  </a:rPr>
                  <a:t>is not </a:t>
                </a:r>
                <a:r>
                  <a:rPr lang="en-US" dirty="0"/>
                  <a:t>over-identified</a:t>
                </a:r>
              </a:p>
              <a:p>
                <a:r>
                  <a:rPr lang="en-US" dirty="0"/>
                  <a:t>Test statistic for p-value again follows an F distribution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Useful for determining if over-identified model suffers from weak instruments.</a:t>
                </a:r>
              </a:p>
              <a:p>
                <a:r>
                  <a:rPr lang="en-US" dirty="0"/>
                  <a:t>E.g., not biased towards OLS estimate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Reported from </a:t>
                </a:r>
                <a:r>
                  <a:rPr lang="en-US" sz="2600" dirty="0" err="1">
                    <a:latin typeface="Lucida Console" panose="020B0609040504020204" pitchFamily="49" charset="0"/>
                  </a:rPr>
                  <a:t>feols</a:t>
                </a:r>
                <a:r>
                  <a:rPr lang="en-US" sz="2600" dirty="0">
                    <a:latin typeface="Lucida Console" panose="020B0609040504020204" pitchFamily="49" charset="0"/>
                  </a:rPr>
                  <a:t>()</a:t>
                </a:r>
                <a:r>
                  <a:rPr lang="en-US" dirty="0"/>
                  <a:t> when the model is over-identified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A5371-4C13-CCE3-A910-AB1BBD85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39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082A-2B81-BCB3-F31D-F225BDBD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2SLS can estimate supply and demand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1E4F-23FA-390E-475A-9B71A147A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43000"/>
            <a:ext cx="5399267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on prices (e.g. wages) and quantities (e.g. employment) are by definition equilibrium outcomes</a:t>
            </a:r>
          </a:p>
          <a:p>
            <a:r>
              <a:rPr lang="en-US" dirty="0"/>
              <a:t>Impossible to disentangle supply from demand and vice verse</a:t>
            </a:r>
          </a:p>
          <a:p>
            <a:pPr lvl="1"/>
            <a:r>
              <a:rPr lang="en-US" dirty="0"/>
              <a:t>[insert subtle jab at Philip’s inflation-unemployment curve here]</a:t>
            </a:r>
          </a:p>
          <a:p>
            <a:pPr marL="0" indent="0">
              <a:buNone/>
            </a:pPr>
            <a:r>
              <a:rPr lang="en-US" dirty="0"/>
              <a:t>Use 2SLS instrument with demand shifter to “trace out” supply curve</a:t>
            </a:r>
          </a:p>
          <a:p>
            <a:r>
              <a:rPr lang="en-US" dirty="0"/>
              <a:t>Dust off 102 and 103 textbooks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EE169-8A8A-20E5-99C7-2151A21E4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501936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</a:t>
            </a:r>
            <a:r>
              <a:rPr lang="en-US" dirty="0">
                <a:solidFill>
                  <a:srgbClr val="E84A27"/>
                </a:solidFill>
              </a:rPr>
              <a:t>random requirement</a:t>
            </a:r>
            <a:r>
              <a:rPr lang="en-US" dirty="0"/>
              <a:t> and </a:t>
            </a:r>
            <a:r>
              <a:rPr lang="en-US" dirty="0">
                <a:solidFill>
                  <a:srgbClr val="E84A27"/>
                </a:solidFill>
              </a:rPr>
              <a:t>exclusion restriction </a:t>
            </a:r>
            <a:r>
              <a:rPr lang="en-US" dirty="0"/>
              <a:t>are satisfied by definition</a:t>
            </a:r>
          </a:p>
          <a:p>
            <a:r>
              <a:rPr lang="en-US" dirty="0"/>
              <a:t>Need to show </a:t>
            </a:r>
            <a:r>
              <a:rPr lang="en-US" dirty="0">
                <a:solidFill>
                  <a:srgbClr val="E84A27"/>
                </a:solidFill>
              </a:rPr>
              <a:t>inclusion restriction</a:t>
            </a:r>
          </a:p>
        </p:txBody>
      </p:sp>
      <p:pic>
        <p:nvPicPr>
          <p:cNvPr id="5" name="Content Placeholder 30">
            <a:extLst>
              <a:ext uri="{FF2B5EF4-FFF2-40B4-BE49-F238E27FC236}">
                <a16:creationId xmlns:a16="http://schemas.microsoft.com/office/drawing/2014/main" id="{EE7FEB3B-8CF2-6DBF-A4EF-B3DC9045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2393"/>
            <a:ext cx="5116333" cy="28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836-B85C-66E3-BC22-5ECD4E8F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coding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ED6C8-F40B-2BFC-CBC1-2B6DF149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of Thornton (2008)</a:t>
            </a:r>
          </a:p>
        </p:txBody>
      </p:sp>
    </p:spTree>
    <p:extLst>
      <p:ext uri="{BB962C8B-B14F-4D97-AF65-F5344CB8AC3E}">
        <p14:creationId xmlns:p14="http://schemas.microsoft.com/office/powerpoint/2010/main" val="3303048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38E-8442-CF5A-12F9-A6DE3829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Thornton (2008) Part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A16BD-1F19-D7CE-59C5-E66D2849A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00"/>
                <a:ext cx="10515600" cy="45764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Does learning HIV status affect risky behaviors?</a:t>
                </a:r>
              </a:p>
              <a:p>
                <a:pPr marL="0" indent="0">
                  <a:buNone/>
                </a:pPr>
                <a:r>
                  <a:rPr lang="en-US" dirty="0"/>
                  <a:t>Structural equation: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𝐺𝑜𝑡𝑅𝑒𝑠𝑢𝑙𝑡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getting HIV test results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𝐺𝑜𝑡𝑅𝑒𝑠𝑢𝑙𝑡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getting positive HIV test results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is an indicator for being HIV positive without getting results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Getting HIV test is a choice; therefore, it is </a:t>
                </a:r>
                <a:r>
                  <a:rPr lang="en-US" sz="2400" b="1" dirty="0"/>
                  <a:t>endogenous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Two endogenous variables requires instrumenting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A16BD-1F19-D7CE-59C5-E66D2849A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00"/>
                <a:ext cx="10515600" cy="4576482"/>
              </a:xfrm>
              <a:blipFill>
                <a:blip r:embed="rId2"/>
                <a:stretch>
                  <a:fillRect l="-1217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6FA002-D4DF-FDD4-9159-C2DBDC7E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22" y="2329283"/>
            <a:ext cx="10515601" cy="3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E071-78A1-566D-0F63-0AED4300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Thornton (2008) 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E363-8F82-512F-0E1F-E962F4E8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 over-identified 2SLS with instruments of randomly assigned: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Incentive amount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to voluntary counseling and testing centers (VCT)</a:t>
            </a:r>
          </a:p>
          <a:p>
            <a:r>
              <a:rPr lang="en-US" dirty="0"/>
              <a:t>Which are also squared and interacted with a male dummy variable</a:t>
            </a:r>
          </a:p>
          <a:p>
            <a:pPr marL="0" indent="0">
              <a:buNone/>
            </a:pPr>
            <a:r>
              <a:rPr lang="en-US" dirty="0"/>
              <a:t>First stage: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020FF-BF02-2F42-B930-88B8C5E7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3671424"/>
            <a:ext cx="10288480" cy="19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15CB-6818-4406-A20A-37EEE276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CE49-FF3E-B20E-37DA-7CABEAB5B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Wages, schooling, and ability</a:t>
            </a:r>
          </a:p>
        </p:txBody>
      </p:sp>
    </p:spTree>
    <p:extLst>
      <p:ext uri="{BB962C8B-B14F-4D97-AF65-F5344CB8AC3E}">
        <p14:creationId xmlns:p14="http://schemas.microsoft.com/office/powerpoint/2010/main" val="141787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C11C-7921-22F1-8226-B8122C2C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Unobserved: ability, work ethic, childhood,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356B-5FF2-F3C7-B7B4-778260E8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Measuring the effect of </a:t>
            </a:r>
            <a:r>
              <a:rPr lang="en-US" dirty="0">
                <a:solidFill>
                  <a:srgbClr val="E84A27"/>
                </a:solidFill>
              </a:rPr>
              <a:t>human capital</a:t>
            </a:r>
            <a:r>
              <a:rPr lang="en-US" dirty="0"/>
              <a:t> (HC) on </a:t>
            </a:r>
            <a:r>
              <a:rPr lang="en-US" dirty="0">
                <a:solidFill>
                  <a:srgbClr val="E84A27"/>
                </a:solidFill>
              </a:rPr>
              <a:t>marginal product of labor </a:t>
            </a:r>
            <a:r>
              <a:rPr lang="en-US" dirty="0"/>
              <a:t>(MPL) is a difficult, complex exercise</a:t>
            </a:r>
          </a:p>
          <a:p>
            <a:r>
              <a:rPr lang="en-US" dirty="0"/>
              <a:t>A modern pursuit that dates back to 1776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Typically:</a:t>
            </a:r>
          </a:p>
          <a:p>
            <a:r>
              <a:rPr lang="en-US" dirty="0"/>
              <a:t>MPL is proxied for with wages</a:t>
            </a:r>
          </a:p>
          <a:p>
            <a:r>
              <a:rPr lang="en-US" dirty="0"/>
              <a:t>HC is proxied for with years of schooling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Issue: years of schooling is confounded with unobserved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5376-D30A-2421-359D-FAEA05E1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Ability is omitted from wage-education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6FD01-E348-7376-D782-873FF45EB9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need all variables to estimate</a:t>
                </a:r>
              </a:p>
              <a:p>
                <a:r>
                  <a:rPr lang="en-US" dirty="0"/>
                  <a:t>Long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data only provide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Short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6FD01-E348-7376-D782-873FF45EB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3F8D6-EE2B-145F-A553-4C3B72B38A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7447" y="1143000"/>
            <a:ext cx="3891105" cy="4576763"/>
          </a:xfrm>
        </p:spPr>
      </p:pic>
    </p:spTree>
    <p:extLst>
      <p:ext uri="{BB962C8B-B14F-4D97-AF65-F5344CB8AC3E}">
        <p14:creationId xmlns:p14="http://schemas.microsoft.com/office/powerpoint/2010/main" val="112726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2A31-913A-900F-333F-E20459DA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short regression estimates are biased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7018B-C778-2F62-CE3F-96F5821B97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143000"/>
                <a:ext cx="5571478" cy="457676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   (1)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                  (2)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(1)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7018B-C778-2F62-CE3F-96F5821B9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143000"/>
                <a:ext cx="5571478" cy="4576763"/>
              </a:xfrm>
              <a:blipFill>
                <a:blip r:embed="rId2"/>
                <a:stretch>
                  <a:fillRect l="-230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371BA3-B8AD-F968-635A-C1D80CCC56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9678" y="1143000"/>
                <a:ext cx="4944122" cy="4576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by BLUE </a:t>
                </a:r>
                <a:r>
                  <a:rPr lang="en-US" dirty="0" err="1"/>
                  <a:t>Asm</a:t>
                </a:r>
                <a:r>
                  <a:rPr lang="en-US" dirty="0"/>
                  <a:t>.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371BA3-B8AD-F968-635A-C1D80CCC5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9678" y="1143000"/>
                <a:ext cx="4944122" cy="45767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ACC2-5E5C-CAE9-6BDF-4CADC4E9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we have upward or downward bias?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F72C5-4FDC-6244-1E06-414E0DFCFC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           (1)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                  (2)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Bias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the product of: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omitted, outcome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omitted, endogenous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F72C5-4FDC-6244-1E06-414E0DFCF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61954CD-4296-FFE8-B8A8-9446F0DE16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our setting: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ability, wages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ability, education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product of which:</a:t>
                </a: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is biased upwards: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61954CD-4296-FFE8-B8A8-9446F0DE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3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3696-0A8C-D51B-8CA0-3B5C424B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6EF3C-11B3-D0AF-AA83-467552D07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endogenous variable’s worst nightmare</a:t>
            </a:r>
          </a:p>
        </p:txBody>
      </p:sp>
    </p:spTree>
    <p:extLst>
      <p:ext uri="{BB962C8B-B14F-4D97-AF65-F5344CB8AC3E}">
        <p14:creationId xmlns:p14="http://schemas.microsoft.com/office/powerpoint/2010/main" val="17368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892F-F79E-28CB-BFC8-235C506D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Instruments make endogenous variables mediators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if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is some other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causes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consequently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not randomly assigned;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choice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affect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9CD64-50D9-812E-B15C-E5FDFF0BB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22557-352B-8481-388B-B14703CA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14962"/>
            <a:ext cx="5181600" cy="3832839"/>
          </a:xfrm>
        </p:spPr>
      </p:pic>
    </p:spTree>
    <p:extLst>
      <p:ext uri="{BB962C8B-B14F-4D97-AF65-F5344CB8AC3E}">
        <p14:creationId xmlns:p14="http://schemas.microsoft.com/office/powerpoint/2010/main" val="41689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756</TotalTime>
  <Words>1550</Words>
  <Application>Microsoft Office PowerPoint</Application>
  <PresentationFormat>Widescreen</PresentationFormat>
  <Paragraphs>251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Lucida Console</vt:lpstr>
      <vt:lpstr>Office Theme</vt:lpstr>
      <vt:lpstr>IV1: Two Stage Least Squares (2SLS)</vt:lpstr>
      <vt:lpstr>Overview</vt:lpstr>
      <vt:lpstr>Omitted Variable Bias</vt:lpstr>
      <vt:lpstr>Unobserved: ability, work ethic, childhood, etc.</vt:lpstr>
      <vt:lpstr>Ability is omitted from wage-education regression</vt:lpstr>
      <vt:lpstr>The short regression estimates are biased</vt:lpstr>
      <vt:lpstr>Do we have upward or downward bias?</vt:lpstr>
      <vt:lpstr>Instrumental Variables</vt:lpstr>
      <vt:lpstr>Instruments make endogenous variables mediators</vt:lpstr>
      <vt:lpstr>Instruments make endogenous variables mediators</vt:lpstr>
      <vt:lpstr>Valid Instrument Requirements</vt:lpstr>
      <vt:lpstr>Identifying/Defending Valid Instruments</vt:lpstr>
      <vt:lpstr>Three causal paths of interest</vt:lpstr>
      <vt:lpstr>Indirect Least Squares</vt:lpstr>
      <vt:lpstr>PowerPoint Presentation</vt:lpstr>
      <vt:lpstr>A valid inclusion restriction requires 1st stage F-test</vt:lpstr>
      <vt:lpstr>Two Stage Least Squares</vt:lpstr>
      <vt:lpstr>Estimating IV coefficient statistical significance</vt:lpstr>
      <vt:lpstr>Functional forms with covariates</vt:lpstr>
      <vt:lpstr>Multiple endogenous variables and multiple IVs</vt:lpstr>
      <vt:lpstr>Identification</vt:lpstr>
      <vt:lpstr>Tests for weak instruments</vt:lpstr>
      <vt:lpstr>Over-identification test</vt:lpstr>
      <vt:lpstr>2SLS can estimate supply and demand curves</vt:lpstr>
      <vt:lpstr>Today’s coding example</vt:lpstr>
      <vt:lpstr>Thornton (2008) Part II</vt:lpstr>
      <vt:lpstr>Thornton (2008) Part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IV1: Two Stage Least Squares (2SLS)</dc:title>
  <dc:creator>Oolman, Julian Wade</dc:creator>
  <cp:lastModifiedBy>Julian Wade</cp:lastModifiedBy>
  <cp:revision>6</cp:revision>
  <dcterms:created xsi:type="dcterms:W3CDTF">2022-10-06T20:36:19Z</dcterms:created>
  <dcterms:modified xsi:type="dcterms:W3CDTF">2023-03-07T16:42:40Z</dcterms:modified>
</cp:coreProperties>
</file>